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72" r:id="rId11"/>
    <p:sldId id="267" r:id="rId12"/>
    <p:sldId id="263" r:id="rId13"/>
    <p:sldId id="268" r:id="rId14"/>
    <p:sldId id="269" r:id="rId15"/>
    <p:sldId id="270" r:id="rId16"/>
    <p:sldId id="273" r:id="rId17"/>
    <p:sldId id="271" r:id="rId1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45D"/>
    <a:srgbClr val="264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858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489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446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873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079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950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6125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7413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981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669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460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DF16A-D683-4145-928F-B7D0466250A3}" type="datetimeFigureOut">
              <a:rPr lang="es-MX" smtClean="0"/>
              <a:t>14/08/2025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41C3D-2D93-4ED9-8EE8-44E53CED6E4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09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outledge.com/search?author=John%20Lankford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591" y="365125"/>
            <a:ext cx="1213209" cy="13255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1569"/>
          </a:xfrm>
        </p:spPr>
        <p:txBody>
          <a:bodyPr>
            <a:normAutofit fontScale="90000"/>
          </a:bodyPr>
          <a:lstStyle/>
          <a:p>
            <a:pPr algn="ctr"/>
            <a:br>
              <a:rPr lang="es-MX" dirty="0"/>
            </a:br>
            <a:r>
              <a:rPr lang="es-MX" sz="3200" dirty="0" err="1">
                <a:solidFill>
                  <a:srgbClr val="FFC000"/>
                </a:solidFill>
              </a:rPr>
              <a:t>Ome</a:t>
            </a:r>
            <a:r>
              <a:rPr lang="es-MX" sz="3200" dirty="0"/>
              <a:t> </a:t>
            </a:r>
            <a:r>
              <a:rPr lang="es-MX" sz="3200" dirty="0" err="1">
                <a:solidFill>
                  <a:srgbClr val="FFC000"/>
                </a:solidFill>
              </a:rPr>
              <a:t>Ollin</a:t>
            </a:r>
            <a:r>
              <a:rPr lang="es-MX" sz="3200" dirty="0">
                <a:solidFill>
                  <a:srgbClr val="FFC000"/>
                </a:solidFill>
              </a:rPr>
              <a:t> </a:t>
            </a:r>
            <a:r>
              <a:rPr lang="es-MX" sz="3200" dirty="0" err="1">
                <a:solidFill>
                  <a:srgbClr val="FFC000"/>
                </a:solidFill>
              </a:rPr>
              <a:t>Kalli</a:t>
            </a:r>
            <a:br>
              <a:rPr lang="es-MX" sz="3600" dirty="0">
                <a:solidFill>
                  <a:srgbClr val="FFC000"/>
                </a:solidFill>
              </a:rPr>
            </a:br>
            <a:r>
              <a:rPr lang="es-MX" sz="3600" dirty="0">
                <a:solidFill>
                  <a:srgbClr val="FFC000"/>
                </a:solidFill>
              </a:rPr>
              <a:t>Escuela de Matemática Mexicana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562877"/>
            <a:ext cx="4524375" cy="3390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323190" cy="13415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943600" y="2083981"/>
            <a:ext cx="5582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C000"/>
                </a:solidFill>
              </a:rPr>
              <a:t>XVII Encuentro Nacional del Folklore y 13º. Congreso Internacional del Patrimonio Cultural Folklórico y II Simposio del vino – Salta 2025</a:t>
            </a:r>
          </a:p>
          <a:p>
            <a:endParaRPr lang="es-MX" sz="2000" dirty="0">
              <a:solidFill>
                <a:srgbClr val="FFC000"/>
              </a:solidFill>
            </a:endParaRPr>
          </a:p>
          <a:p>
            <a:r>
              <a:rPr lang="es-MX" sz="2000" dirty="0">
                <a:solidFill>
                  <a:srgbClr val="FFC000"/>
                </a:solidFill>
              </a:rPr>
              <a:t>“La arqueoastronomía y su relación con el </a:t>
            </a:r>
            <a:r>
              <a:rPr lang="es-MX" sz="2000" dirty="0" err="1">
                <a:solidFill>
                  <a:srgbClr val="FFC000"/>
                </a:solidFill>
              </a:rPr>
              <a:t>Nepohualtzintzin</a:t>
            </a:r>
            <a:r>
              <a:rPr lang="es-MX" sz="2000" dirty="0">
                <a:solidFill>
                  <a:srgbClr val="FFC000"/>
                </a:solidFill>
              </a:rPr>
              <a:t>”</a:t>
            </a:r>
          </a:p>
          <a:p>
            <a:endParaRPr lang="es-MX" sz="2000" dirty="0">
              <a:solidFill>
                <a:srgbClr val="FFC000"/>
              </a:solidFill>
            </a:endParaRPr>
          </a:p>
          <a:p>
            <a:pPr algn="r"/>
            <a:r>
              <a:rPr lang="es-MX" sz="2000" dirty="0">
                <a:solidFill>
                  <a:srgbClr val="FFC000"/>
                </a:solidFill>
              </a:rPr>
              <a:t>Autores:</a:t>
            </a:r>
          </a:p>
          <a:p>
            <a:pPr algn="r"/>
            <a:r>
              <a:rPr lang="es-MX" sz="2000" dirty="0">
                <a:solidFill>
                  <a:srgbClr val="FFC000"/>
                </a:solidFill>
              </a:rPr>
              <a:t>Sara Rocío Ruiz Galicia</a:t>
            </a:r>
          </a:p>
          <a:p>
            <a:pPr algn="r"/>
            <a:r>
              <a:rPr lang="es-MX" sz="2000" dirty="0">
                <a:solidFill>
                  <a:srgbClr val="FFC000"/>
                </a:solidFill>
              </a:rPr>
              <a:t>Carlos Carrillo Suárez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B2749B-99A3-4EB2-B62E-AF317592B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58327"/>
            <a:ext cx="2068286" cy="24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9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307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dirty="0">
                <a:solidFill>
                  <a:srgbClr val="FFC000"/>
                </a:solidFill>
              </a:rPr>
              <a:t>Fenómeno de la montaña fantasma visto desde el monte </a:t>
            </a:r>
            <a:r>
              <a:rPr lang="es-MX" sz="3600" dirty="0" err="1">
                <a:solidFill>
                  <a:srgbClr val="FFC000"/>
                </a:solidFill>
              </a:rPr>
              <a:t>Tlaloc</a:t>
            </a:r>
            <a:endParaRPr lang="es-MX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3460" y="1244009"/>
            <a:ext cx="7145079" cy="495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08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191"/>
          </a:xfrm>
        </p:spPr>
        <p:txBody>
          <a:bodyPr>
            <a:normAutofit/>
          </a:bodyPr>
          <a:lstStyle/>
          <a:p>
            <a:pPr algn="ctr"/>
            <a:r>
              <a:rPr lang="es-MX" sz="3600" dirty="0" err="1">
                <a:solidFill>
                  <a:srgbClr val="FFC000"/>
                </a:solidFill>
              </a:rPr>
              <a:t>Arqueoastronomía</a:t>
            </a:r>
            <a:r>
              <a:rPr lang="es-MX" sz="3600" dirty="0">
                <a:solidFill>
                  <a:srgbClr val="FFC000"/>
                </a:solidFill>
              </a:rPr>
              <a:t> en </a:t>
            </a:r>
            <a:r>
              <a:rPr lang="es-MX" sz="3600" dirty="0" err="1">
                <a:solidFill>
                  <a:srgbClr val="FFC000"/>
                </a:solidFill>
              </a:rPr>
              <a:t>Dzibilchaltún</a:t>
            </a:r>
            <a:endParaRPr lang="es-MX" sz="3600" dirty="0">
              <a:solidFill>
                <a:srgbClr val="FFC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79674"/>
            <a:ext cx="5459893" cy="29233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785" y="2179674"/>
            <a:ext cx="4947016" cy="30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52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028"/>
          </a:xfrm>
        </p:spPr>
        <p:txBody>
          <a:bodyPr>
            <a:normAutofit/>
          </a:bodyPr>
          <a:lstStyle/>
          <a:p>
            <a:pPr algn="ctr"/>
            <a:r>
              <a:rPr lang="es-MX" sz="3600" dirty="0" err="1">
                <a:solidFill>
                  <a:srgbClr val="FFC000"/>
                </a:solidFill>
              </a:rPr>
              <a:t>Tzacualli</a:t>
            </a:r>
            <a:r>
              <a:rPr lang="es-MX" sz="3600" dirty="0">
                <a:solidFill>
                  <a:srgbClr val="FFC000"/>
                </a:solidFill>
              </a:rPr>
              <a:t> del templo mayor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1963"/>
            <a:ext cx="5182668" cy="3689497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140" y="1881964"/>
            <a:ext cx="5308660" cy="36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99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456" y="994145"/>
            <a:ext cx="3406923" cy="22434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971" y="994145"/>
            <a:ext cx="3215144" cy="22434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456" y="3969054"/>
            <a:ext cx="3406923" cy="22434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971" y="3889073"/>
            <a:ext cx="3215144" cy="232345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51456" y="467833"/>
            <a:ext cx="340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FFC000"/>
                </a:solidFill>
              </a:rPr>
              <a:t>Pirámide de la Luna </a:t>
            </a:r>
            <a:r>
              <a:rPr lang="es-MX" dirty="0" err="1">
                <a:solidFill>
                  <a:srgbClr val="FFC000"/>
                </a:solidFill>
              </a:rPr>
              <a:t>Teotihuacan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879265" y="467833"/>
            <a:ext cx="351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C000"/>
                </a:solidFill>
              </a:rPr>
              <a:t>Templo de los jaguares Chichen Itzá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751456" y="3508744"/>
            <a:ext cx="340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C000"/>
                </a:solidFill>
              </a:rPr>
              <a:t>Pirámide de los 5 pisos de </a:t>
            </a:r>
            <a:r>
              <a:rPr lang="es-MX" dirty="0" err="1">
                <a:solidFill>
                  <a:srgbClr val="FFC000"/>
                </a:solidFill>
              </a:rPr>
              <a:t>Edzná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879265" y="3418668"/>
            <a:ext cx="333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C000"/>
                </a:solidFill>
              </a:rPr>
              <a:t>La casa E del palacio de Palenque</a:t>
            </a:r>
          </a:p>
        </p:txBody>
      </p:sp>
    </p:spTree>
    <p:extLst>
      <p:ext uri="{BB962C8B-B14F-4D97-AF65-F5344CB8AC3E}">
        <p14:creationId xmlns:p14="http://schemas.microsoft.com/office/powerpoint/2010/main" val="714106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490" y="3943200"/>
            <a:ext cx="3345713" cy="25092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999" y="4031215"/>
            <a:ext cx="3631905" cy="24212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999" y="877199"/>
            <a:ext cx="3456732" cy="24325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490" y="980840"/>
            <a:ext cx="3257109" cy="232887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360428" y="457200"/>
            <a:ext cx="315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C000"/>
                </a:solidFill>
              </a:rPr>
              <a:t>Edificio Enjoyado Monte Albán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953693" y="457200"/>
            <a:ext cx="333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FFC000"/>
                </a:solidFill>
              </a:rPr>
              <a:t>Templo Mayor de Tula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360428" y="3508744"/>
            <a:ext cx="320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FFC000"/>
                </a:solidFill>
              </a:rPr>
              <a:t>Pirámide de la Venta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953693" y="3508744"/>
            <a:ext cx="342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FFC000"/>
                </a:solidFill>
              </a:rPr>
              <a:t>Conjunto del Arroyo Mitla</a:t>
            </a:r>
          </a:p>
        </p:txBody>
      </p:sp>
    </p:spTree>
    <p:extLst>
      <p:ext uri="{BB962C8B-B14F-4D97-AF65-F5344CB8AC3E}">
        <p14:creationId xmlns:p14="http://schemas.microsoft.com/office/powerpoint/2010/main" val="3125637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8833" y="343860"/>
            <a:ext cx="10515600" cy="623703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822" y="1084521"/>
            <a:ext cx="7245643" cy="470966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80614" y="5986130"/>
            <a:ext cx="354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C000"/>
                </a:solidFill>
              </a:rPr>
              <a:t>Equinoccio en Xochicalco Morelos</a:t>
            </a:r>
          </a:p>
        </p:txBody>
      </p:sp>
    </p:spTree>
    <p:extLst>
      <p:ext uri="{BB962C8B-B14F-4D97-AF65-F5344CB8AC3E}">
        <p14:creationId xmlns:p14="http://schemas.microsoft.com/office/powerpoint/2010/main" val="730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F89D9-15A6-4310-B324-546DB93BD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FFC000"/>
                </a:solidFill>
              </a:rPr>
              <a:t>Ajuste calendárico en Xochicalco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7662550-D86D-4478-8B33-B7241A2EC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958" y="1328058"/>
            <a:ext cx="8879790" cy="482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73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FFC000"/>
                </a:solidFill>
              </a:rPr>
              <a:t>Bibliografía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72209"/>
            <a:ext cx="10515600" cy="4904754"/>
          </a:xfrm>
        </p:spPr>
        <p:txBody>
          <a:bodyPr>
            <a:normAutofit fontScale="92500" lnSpcReduction="10000"/>
          </a:bodyPr>
          <a:lstStyle/>
          <a:p>
            <a:r>
              <a:rPr lang="es-MX" sz="2600" dirty="0" err="1">
                <a:solidFill>
                  <a:srgbClr val="FFC000"/>
                </a:solidFill>
              </a:rPr>
              <a:t>Aveni</a:t>
            </a:r>
            <a:r>
              <a:rPr lang="es-MX" sz="2600" dirty="0">
                <a:solidFill>
                  <a:srgbClr val="FFC000"/>
                </a:solidFill>
              </a:rPr>
              <a:t>, Anthony, F, Observadores del cielo en el México Antiguo. Fondo de Cultura Económica, México, 1991</a:t>
            </a:r>
          </a:p>
          <a:p>
            <a:r>
              <a:rPr lang="es-MX" sz="2600" dirty="0" err="1">
                <a:solidFill>
                  <a:srgbClr val="FFC000"/>
                </a:solidFill>
              </a:rPr>
              <a:t>Broda</a:t>
            </a:r>
            <a:r>
              <a:rPr lang="es-MX" sz="2600" dirty="0">
                <a:solidFill>
                  <a:srgbClr val="FFC000"/>
                </a:solidFill>
              </a:rPr>
              <a:t>, Johanna. 2004. «La percepción De La Latitud geográfica Y El Estudio Del Calendario Mesoamericano». Estudios De Cultura Náhuatl 35 (diciembre):15-43. https://nahuatl.historicas.unam.mx/index.php/ecn/article/view/78684.</a:t>
            </a:r>
          </a:p>
          <a:p>
            <a:r>
              <a:rPr lang="es-MX" sz="2600" dirty="0">
                <a:solidFill>
                  <a:srgbClr val="FFC000"/>
                </a:solidFill>
              </a:rPr>
              <a:t>Clark, Krupp, Edwin, </a:t>
            </a:r>
            <a:r>
              <a:rPr lang="es-MX" sz="2600" dirty="0" err="1">
                <a:solidFill>
                  <a:srgbClr val="FFC000"/>
                </a:solidFill>
              </a:rPr>
              <a:t>History</a:t>
            </a:r>
            <a:r>
              <a:rPr lang="es-MX" sz="2600" dirty="0">
                <a:solidFill>
                  <a:srgbClr val="FFC000"/>
                </a:solidFill>
              </a:rPr>
              <a:t> of </a:t>
            </a:r>
            <a:r>
              <a:rPr lang="es-MX" sz="2600" dirty="0" err="1">
                <a:solidFill>
                  <a:srgbClr val="FFC000"/>
                </a:solidFill>
              </a:rPr>
              <a:t>Astronomy</a:t>
            </a:r>
            <a:r>
              <a:rPr lang="es-MX" sz="2600" dirty="0">
                <a:solidFill>
                  <a:srgbClr val="FFC000"/>
                </a:solidFill>
              </a:rPr>
              <a:t>: </a:t>
            </a:r>
            <a:r>
              <a:rPr lang="es-MX" sz="2600" dirty="0" err="1">
                <a:solidFill>
                  <a:srgbClr val="FFC000"/>
                </a:solidFill>
              </a:rPr>
              <a:t>an</a:t>
            </a:r>
            <a:r>
              <a:rPr lang="es-MX" sz="2600" dirty="0">
                <a:solidFill>
                  <a:srgbClr val="FFC000"/>
                </a:solidFill>
              </a:rPr>
              <a:t> </a:t>
            </a:r>
            <a:r>
              <a:rPr lang="es-MX" sz="2600" dirty="0" err="1">
                <a:solidFill>
                  <a:srgbClr val="FFC000"/>
                </a:solidFill>
              </a:rPr>
              <a:t>Encyclopedia</a:t>
            </a:r>
            <a:r>
              <a:rPr lang="es-MX" sz="2600" dirty="0">
                <a:solidFill>
                  <a:srgbClr val="FFC000"/>
                </a:solidFill>
              </a:rPr>
              <a:t>, Editado por </a:t>
            </a:r>
            <a:r>
              <a:rPr lang="es-MX" dirty="0">
                <a:hlinkClick r:id="rId2" tooltip="Buscar más títulos de John Lankford"/>
              </a:rPr>
              <a:t>John </a:t>
            </a:r>
            <a:r>
              <a:rPr lang="es-MX" dirty="0" err="1">
                <a:hlinkClick r:id="rId2" tooltip="Buscar más títulos de John Lankford"/>
              </a:rPr>
              <a:t>Lankford</a:t>
            </a:r>
            <a:r>
              <a:rPr lang="es-MX" sz="2600" dirty="0">
                <a:solidFill>
                  <a:srgbClr val="FFC000"/>
                </a:solidFill>
              </a:rPr>
              <a:t>, Estados Unidos 1997</a:t>
            </a:r>
          </a:p>
          <a:p>
            <a:r>
              <a:rPr lang="es-MX" sz="2600" dirty="0">
                <a:solidFill>
                  <a:srgbClr val="FFC000"/>
                </a:solidFill>
              </a:rPr>
              <a:t>Galindo, Trejo, Jesús, La astronomía prehispánica como expresión de las nociones de espacio y tiempo en Mesoamérica, Revista Ciencias UNAM, No. 95, 2009</a:t>
            </a:r>
          </a:p>
          <a:p>
            <a:r>
              <a:rPr lang="es-MX" dirty="0">
                <a:solidFill>
                  <a:srgbClr val="FFC000"/>
                </a:solidFill>
              </a:rPr>
              <a:t>Garcés, Contreras, Guillermo, Pensamiento matemático, astronómico en México Precolombino, Instituto Politécnico Nacional, México 1982</a:t>
            </a:r>
          </a:p>
          <a:p>
            <a:r>
              <a:rPr lang="es-MX" sz="2600">
                <a:solidFill>
                  <a:srgbClr val="FFC000"/>
                </a:solidFill>
              </a:rPr>
              <a:t>Harleston</a:t>
            </a:r>
            <a:r>
              <a:rPr lang="es-MX" sz="2600" dirty="0">
                <a:solidFill>
                  <a:srgbClr val="FFC000"/>
                </a:solidFill>
              </a:rPr>
              <a:t>, </a:t>
            </a:r>
            <a:r>
              <a:rPr lang="es-MX" sz="2600" dirty="0" err="1">
                <a:solidFill>
                  <a:srgbClr val="FFC000"/>
                </a:solidFill>
              </a:rPr>
              <a:t>Hugh</a:t>
            </a:r>
            <a:r>
              <a:rPr lang="es-MX" sz="2600" dirty="0">
                <a:solidFill>
                  <a:srgbClr val="FFC000"/>
                </a:solidFill>
              </a:rPr>
              <a:t> Jr., El universo de </a:t>
            </a:r>
            <a:r>
              <a:rPr lang="es-MX" sz="2600" dirty="0" err="1">
                <a:solidFill>
                  <a:srgbClr val="FFC000"/>
                </a:solidFill>
              </a:rPr>
              <a:t>Teotihuacan</a:t>
            </a:r>
            <a:r>
              <a:rPr lang="es-MX" sz="2600" dirty="0">
                <a:solidFill>
                  <a:srgbClr val="FFC000"/>
                </a:solidFill>
              </a:rPr>
              <a:t>, Editorial Orión, México, 1988.</a:t>
            </a:r>
          </a:p>
          <a:p>
            <a:r>
              <a:rPr lang="es-MX" sz="2600" dirty="0">
                <a:solidFill>
                  <a:srgbClr val="FFC000"/>
                </a:solidFill>
              </a:rPr>
              <a:t>Noriega, Raúl, Esplendor del México Antiguo, Editorial del Valle de México,1976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8547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606056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FFC000"/>
                </a:solidFill>
              </a:rPr>
              <a:t>Paso cenital en Monte Albán y Xochicalco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05263"/>
            <a:ext cx="5700254" cy="41029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176" y="1705263"/>
            <a:ext cx="4523624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0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866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FFC000"/>
                </a:solidFill>
              </a:rPr>
              <a:t>El </a:t>
            </a:r>
            <a:r>
              <a:rPr lang="es-MX" sz="3600" dirty="0" err="1">
                <a:solidFill>
                  <a:srgbClr val="FFC000"/>
                </a:solidFill>
              </a:rPr>
              <a:t>Nepohualtzintzin</a:t>
            </a:r>
            <a:endParaRPr lang="es-MX" sz="3600" dirty="0">
              <a:solidFill>
                <a:srgbClr val="FFC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90" y="1508904"/>
            <a:ext cx="8998476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9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089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FFC000"/>
                </a:solidFill>
              </a:rPr>
              <a:t>Calendario de horizonte en Cuicuilco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322" y="1180214"/>
            <a:ext cx="6634716" cy="49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80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</p:spPr>
        <p:txBody>
          <a:bodyPr>
            <a:normAutofit/>
          </a:bodyPr>
          <a:lstStyle/>
          <a:p>
            <a:pPr algn="ctr"/>
            <a:r>
              <a:rPr lang="es-MX" sz="3600" dirty="0" err="1">
                <a:solidFill>
                  <a:srgbClr val="FFC000"/>
                </a:solidFill>
              </a:rPr>
              <a:t>Arqueoastronomía</a:t>
            </a:r>
            <a:r>
              <a:rPr lang="es-MX" sz="3600" dirty="0">
                <a:solidFill>
                  <a:srgbClr val="FFC000"/>
                </a:solidFill>
              </a:rPr>
              <a:t>  en Cuicuilco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7480" y="1226713"/>
            <a:ext cx="6657040" cy="49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3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4335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FFC000"/>
                </a:solidFill>
              </a:rPr>
              <a:t>Equinoccio de primavera en Chichen Itzá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8955" y="1977656"/>
            <a:ext cx="4894845" cy="34975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10" y="2331101"/>
            <a:ext cx="5634481" cy="29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2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0661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FFC000"/>
                </a:solidFill>
              </a:rPr>
              <a:t>Tajín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6967" y="1221643"/>
            <a:ext cx="4667693" cy="483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89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396"/>
          </a:xfrm>
        </p:spPr>
        <p:txBody>
          <a:bodyPr>
            <a:normAutofit/>
          </a:bodyPr>
          <a:lstStyle/>
          <a:p>
            <a:pPr algn="ctr"/>
            <a:r>
              <a:rPr lang="es-MX" sz="3600" dirty="0" err="1">
                <a:solidFill>
                  <a:srgbClr val="FFC000"/>
                </a:solidFill>
              </a:rPr>
              <a:t>Arqueoastronomía</a:t>
            </a:r>
            <a:r>
              <a:rPr lang="es-MX" sz="3600" dirty="0">
                <a:solidFill>
                  <a:srgbClr val="FFC000"/>
                </a:solidFill>
              </a:rPr>
              <a:t> en Teotihuacán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8243" y="1247979"/>
            <a:ext cx="6855513" cy="514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5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131"/>
          </a:xfrm>
        </p:spPr>
        <p:txBody>
          <a:bodyPr>
            <a:normAutofit/>
          </a:bodyPr>
          <a:lstStyle/>
          <a:p>
            <a:pPr algn="ctr"/>
            <a:r>
              <a:rPr lang="es-MX" sz="3600" dirty="0" err="1">
                <a:solidFill>
                  <a:srgbClr val="FFC000"/>
                </a:solidFill>
              </a:rPr>
              <a:t>Nemontemis</a:t>
            </a:r>
            <a:endParaRPr lang="es-MX" sz="3600" dirty="0">
              <a:solidFill>
                <a:srgbClr val="FFC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3079" y="1414688"/>
            <a:ext cx="7252353" cy="47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628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324</Words>
  <Application>Microsoft Office PowerPoint</Application>
  <PresentationFormat>Panorámica</PresentationFormat>
  <Paragraphs>38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 Ome Ollin Kalli Escuela de Matemática Mexicana</vt:lpstr>
      <vt:lpstr>Paso cenital en Monte Albán y Xochicalco</vt:lpstr>
      <vt:lpstr>El Nepohualtzintzin</vt:lpstr>
      <vt:lpstr>Calendario de horizonte en Cuicuilco</vt:lpstr>
      <vt:lpstr>Arqueoastronomía  en Cuicuilco</vt:lpstr>
      <vt:lpstr>Equinoccio de primavera en Chichen Itzá</vt:lpstr>
      <vt:lpstr>Tajín</vt:lpstr>
      <vt:lpstr>Arqueoastronomía en Teotihuacán</vt:lpstr>
      <vt:lpstr>Nemontemis</vt:lpstr>
      <vt:lpstr>Fenómeno de la montaña fantasma visto desde el monte Tlaloc</vt:lpstr>
      <vt:lpstr>Arqueoastronomía en Dzibilchaltún</vt:lpstr>
      <vt:lpstr>Tzacualli del templo mayor</vt:lpstr>
      <vt:lpstr>Presentación de PowerPoint</vt:lpstr>
      <vt:lpstr>Presentación de PowerPoint</vt:lpstr>
      <vt:lpstr>Conclusiones</vt:lpstr>
      <vt:lpstr>Ajuste calendárico en Xochicalco</vt:lpstr>
      <vt:lpstr>Bibliografía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Rocio</cp:lastModifiedBy>
  <cp:revision>43</cp:revision>
  <dcterms:created xsi:type="dcterms:W3CDTF">2025-03-21T04:16:50Z</dcterms:created>
  <dcterms:modified xsi:type="dcterms:W3CDTF">2025-08-15T04:45:27Z</dcterms:modified>
</cp:coreProperties>
</file>